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Poppins"/>
      <p:regular r:id="rId7"/>
      <p:bold r:id="rId8"/>
      <p:italic r:id="rId9"/>
      <p:boldItalic r:id="rId10"/>
    </p:embeddedFont>
    <p:embeddedFont>
      <p:font typeface="Century Gothic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regular.fntdata"/><Relationship Id="rId10" Type="http://schemas.openxmlformats.org/officeDocument/2006/relationships/font" Target="fonts/Poppins-boldItalic.fntdata"/><Relationship Id="rId13" Type="http://schemas.openxmlformats.org/officeDocument/2006/relationships/font" Target="fonts/CenturyGothic-italic.fntdata"/><Relationship Id="rId12" Type="http://schemas.openxmlformats.org/officeDocument/2006/relationships/font" Target="fonts/CenturyGothic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italic.fntdata"/><Relationship Id="rId14" Type="http://schemas.openxmlformats.org/officeDocument/2006/relationships/font" Target="fonts/CenturyGothic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oppins-regular.fntdata"/><Relationship Id="rId8" Type="http://schemas.openxmlformats.org/officeDocument/2006/relationships/font" Target="fonts/Poppi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hyperlink" Target="mailto:Allen.McMurrey@providenceschools.org" TargetMode="External"/><Relationship Id="rId5" Type="http://schemas.openxmlformats.org/officeDocument/2006/relationships/hyperlink" Target="mailto:heather.polo@providenceschools.org" TargetMode="External"/><Relationship Id="rId6" Type="http://schemas.openxmlformats.org/officeDocument/2006/relationships/hyperlink" Target="mailto:molly.burke@providenceschools.org" TargetMode="External"/><Relationship Id="rId7" Type="http://schemas.openxmlformats.org/officeDocument/2006/relationships/hyperlink" Target="https://docs.google.com/document/d/1GA2qT06X3yk0s5lmtSOobFAlJiLemIWEFMEkCsnZobw/edit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740625" y="2398200"/>
            <a:ext cx="4324200" cy="2616600"/>
          </a:xfrm>
          <a:prstGeom prst="rect">
            <a:avLst/>
          </a:prstGeom>
          <a:solidFill>
            <a:srgbClr val="6FA8D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English: </a:t>
            </a:r>
            <a:r>
              <a:rPr b="1" lang="en">
                <a:solidFill>
                  <a:srgbClr val="7030A0"/>
                </a:solidFill>
              </a:rPr>
              <a:t>Elise Capraro</a:t>
            </a:r>
            <a:r>
              <a:rPr b="1" lang="en">
                <a:solidFill>
                  <a:srgbClr val="7030A0"/>
                </a:solidFill>
              </a:rPr>
              <a:t> </a:t>
            </a:r>
            <a:r>
              <a:rPr b="1" lang="en">
                <a:solidFill>
                  <a:schemeClr val="dk1"/>
                </a:solidFill>
              </a:rPr>
              <a:t>elise.capraro@providenceschools.org</a:t>
            </a:r>
            <a:endParaRPr b="1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201F1E"/>
                </a:solidFill>
              </a:rPr>
              <a:t>401-484-0865</a:t>
            </a:r>
            <a:endParaRPr b="1">
              <a:solidFill>
                <a:srgbClr val="7030A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</a:rPr>
              <a:t>Certification</a:t>
            </a:r>
            <a:r>
              <a:rPr b="1" lang="en" u="sng">
                <a:solidFill>
                  <a:srgbClr val="7030A0"/>
                </a:solidFill>
              </a:rPr>
              <a:t>:</a:t>
            </a:r>
            <a:r>
              <a:rPr b="1" lang="en">
                <a:solidFill>
                  <a:srgbClr val="7030A0"/>
                </a:solidFill>
              </a:rPr>
              <a:t> </a:t>
            </a:r>
            <a:r>
              <a:rPr lang="en">
                <a:solidFill>
                  <a:srgbClr val="7030A0"/>
                </a:solidFill>
              </a:rPr>
              <a:t>Elementary:1-6,</a:t>
            </a:r>
            <a:endParaRPr>
              <a:solidFill>
                <a:srgbClr val="7030A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30A0"/>
                </a:solidFill>
              </a:rPr>
              <a:t>Middle School English:5-8, ESL 1-12</a:t>
            </a:r>
            <a:endParaRPr b="1">
              <a:solidFill>
                <a:srgbClr val="7030A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>
                <a:solidFill>
                  <a:srgbClr val="222222"/>
                </a:solidFill>
              </a:rPr>
              <a:t>“</a:t>
            </a:r>
            <a:r>
              <a:rPr b="1" i="1" lang="en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Wherever you go</a:t>
            </a:r>
            <a:r>
              <a:rPr b="1" i="1" lang="en">
                <a:solidFill>
                  <a:srgbClr val="222222"/>
                </a:solidFill>
              </a:rPr>
              <a:t>, </a:t>
            </a:r>
            <a:r>
              <a:rPr b="1" i="1" lang="en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 with all your heart</a:t>
            </a:r>
            <a:r>
              <a:rPr b="1" i="1" lang="en">
                <a:solidFill>
                  <a:srgbClr val="222222"/>
                </a:solidFill>
              </a:rPr>
              <a:t>” – </a:t>
            </a:r>
            <a:r>
              <a:rPr b="1" i="1" lang="en" sz="1200">
                <a:solidFill>
                  <a:srgbClr val="222222"/>
                </a:solidFill>
              </a:rPr>
              <a:t>Confucius</a:t>
            </a:r>
            <a:r>
              <a:rPr lang="en" sz="1200">
                <a:solidFill>
                  <a:srgbClr val="40404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200">
              <a:solidFill>
                <a:srgbClr val="201F1E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7030A0"/>
                </a:solidFill>
              </a:rPr>
              <a:t>2020/21 Schedule: </a:t>
            </a:r>
            <a:endParaRPr b="1" sz="1200">
              <a:solidFill>
                <a:srgbClr val="7030A0"/>
              </a:solidFill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b="1" lang="en" sz="1200">
                <a:solidFill>
                  <a:srgbClr val="7030A0"/>
                </a:solidFill>
              </a:rPr>
              <a:t>Period 1: English, virtual   </a:t>
            </a:r>
            <a:r>
              <a:rPr lang="en" sz="1200">
                <a:solidFill>
                  <a:srgbClr val="FF0000"/>
                </a:solidFill>
              </a:rPr>
              <a:t>hax5mde</a:t>
            </a:r>
            <a:r>
              <a:rPr b="1" lang="en" sz="1200">
                <a:solidFill>
                  <a:srgbClr val="FF0000"/>
                </a:solidFill>
              </a:rPr>
              <a:t>  </a:t>
            </a:r>
            <a:r>
              <a:rPr b="1" lang="en" sz="1200">
                <a:solidFill>
                  <a:srgbClr val="7030A0"/>
                </a:solidFill>
              </a:rPr>
              <a:t>                 </a:t>
            </a:r>
            <a:endParaRPr b="1" sz="1200">
              <a:solidFill>
                <a:srgbClr val="7030A0"/>
              </a:solidFill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b="1" lang="en" sz="1200">
                <a:solidFill>
                  <a:srgbClr val="7030A0"/>
                </a:solidFill>
              </a:rPr>
              <a:t>Period 2: ELD, Rm 203  </a:t>
            </a:r>
            <a:r>
              <a:rPr lang="en" sz="1200">
                <a:solidFill>
                  <a:srgbClr val="FF0000"/>
                </a:solidFill>
              </a:rPr>
              <a:t>ayr6log</a:t>
            </a:r>
            <a:r>
              <a:rPr b="1" lang="en" sz="1200">
                <a:solidFill>
                  <a:srgbClr val="7030A0"/>
                </a:solidFill>
              </a:rPr>
              <a:t>       </a:t>
            </a:r>
            <a:endParaRPr b="1" sz="1200">
              <a:solidFill>
                <a:srgbClr val="7030A0"/>
              </a:solidFill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b="1" lang="en" sz="1200">
                <a:solidFill>
                  <a:srgbClr val="7030A0"/>
                </a:solidFill>
              </a:rPr>
              <a:t>Period 3: English, Rm 205  </a:t>
            </a:r>
            <a:r>
              <a:rPr lang="en" sz="1200">
                <a:solidFill>
                  <a:srgbClr val="FF0000"/>
                </a:solidFill>
              </a:rPr>
              <a:t>mptv2wt</a:t>
            </a:r>
            <a:r>
              <a:rPr b="1" lang="en" sz="1200">
                <a:solidFill>
                  <a:srgbClr val="7030A0"/>
                </a:solidFill>
              </a:rPr>
              <a:t>            </a:t>
            </a:r>
            <a:endParaRPr b="1" sz="1200">
              <a:solidFill>
                <a:srgbClr val="7030A0"/>
              </a:solidFill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b="1" lang="en" sz="1200">
                <a:solidFill>
                  <a:srgbClr val="7030A0"/>
                </a:solidFill>
              </a:rPr>
              <a:t>Period 5: English, Rm 211 </a:t>
            </a:r>
            <a:r>
              <a:rPr lang="en" sz="1200">
                <a:solidFill>
                  <a:srgbClr val="FF0000"/>
                </a:solidFill>
              </a:rPr>
              <a:t>g2l337v</a:t>
            </a:r>
            <a:r>
              <a:rPr b="1" lang="en" sz="1200">
                <a:solidFill>
                  <a:srgbClr val="FF0000"/>
                </a:solidFill>
              </a:rPr>
              <a:t> </a:t>
            </a:r>
            <a:r>
              <a:rPr b="1" lang="en" sz="1200">
                <a:solidFill>
                  <a:srgbClr val="7030A0"/>
                </a:solidFill>
              </a:rPr>
              <a:t>           </a:t>
            </a:r>
            <a:endParaRPr b="1" sz="1200">
              <a:solidFill>
                <a:srgbClr val="7030A0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b="1" lang="en" sz="1200">
                <a:solidFill>
                  <a:srgbClr val="7030A0"/>
                </a:solidFill>
              </a:rPr>
              <a:t>Period 6: ELD, virtual  </a:t>
            </a:r>
            <a:r>
              <a:rPr lang="en" sz="1200">
                <a:solidFill>
                  <a:srgbClr val="FF0000"/>
                </a:solidFill>
              </a:rPr>
              <a:t>p5essbm </a:t>
            </a:r>
            <a:r>
              <a:rPr b="1" lang="en" sz="1200">
                <a:solidFill>
                  <a:srgbClr val="7030A0"/>
                </a:solidFill>
              </a:rPr>
              <a:t> </a:t>
            </a:r>
            <a:r>
              <a:rPr b="1" lang="en">
                <a:solidFill>
                  <a:srgbClr val="7030A0"/>
                </a:solidFill>
                <a:highlight>
                  <a:srgbClr val="FFFFFF"/>
                </a:highlight>
              </a:rPr>
              <a:t>     </a:t>
            </a:r>
            <a:r>
              <a:rPr b="1" lang="en" sz="1300">
                <a:solidFill>
                  <a:srgbClr val="7030A0"/>
                </a:solidFill>
                <a:highlight>
                  <a:srgbClr val="FFFFFF"/>
                </a:highlight>
              </a:rPr>
              <a:t>  </a:t>
            </a:r>
            <a:endParaRPr b="1" sz="2000">
              <a:solidFill>
                <a:srgbClr val="7030A0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5976100" y="295475"/>
            <a:ext cx="3088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English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0" y="2398200"/>
            <a:ext cx="4572000" cy="27705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Georgia"/>
                <a:ea typeface="Georgia"/>
                <a:cs typeface="Georgia"/>
                <a:sym typeface="Georgia"/>
              </a:rPr>
              <a:t>Social</a:t>
            </a:r>
            <a:r>
              <a:rPr b="1" lang="en" sz="1200">
                <a:latin typeface="Georgia"/>
                <a:ea typeface="Georgia"/>
                <a:cs typeface="Georgia"/>
                <a:sym typeface="Georgia"/>
              </a:rPr>
              <a:t> Studies: </a:t>
            </a:r>
            <a:r>
              <a:rPr b="1" lang="en" sz="12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Allen “Doc” McMurrey</a:t>
            </a:r>
            <a:endParaRPr b="1" sz="120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 u="sng">
                <a:solidFill>
                  <a:schemeClr val="hlink"/>
                </a:solidFill>
                <a:latin typeface="Georgia"/>
                <a:ea typeface="Georgia"/>
                <a:cs typeface="Georgia"/>
                <a:sym typeface="Georgia"/>
                <a:hlinkClick r:id="rId4"/>
              </a:rPr>
              <a:t>Allen.McMurrey@providenceschools.org</a:t>
            </a:r>
            <a:endParaRPr b="1" sz="120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  512-626-4414</a:t>
            </a:r>
            <a:endParaRPr b="1" sz="120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0000FF"/>
                </a:solidFill>
                <a:latin typeface="Georgia"/>
                <a:ea typeface="Georgia"/>
                <a:cs typeface="Georgia"/>
                <a:sym typeface="Georgia"/>
              </a:rPr>
              <a:t>Certification: History 6-12; ELA 7-12; ESL Generalist 4-8</a:t>
            </a:r>
            <a:endParaRPr b="1" sz="1200">
              <a:solidFill>
                <a:srgbClr val="0000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0000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0000FF"/>
                </a:solidFill>
                <a:latin typeface="Georgia"/>
                <a:ea typeface="Georgia"/>
                <a:cs typeface="Georgia"/>
                <a:sym typeface="Georgia"/>
              </a:rPr>
              <a:t>"The purpose of life is to contribute in some way to making things better.”―         </a:t>
            </a:r>
            <a:endParaRPr b="1" sz="1200">
              <a:solidFill>
                <a:srgbClr val="0000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0000FF"/>
                </a:solidFill>
                <a:latin typeface="Georgia"/>
                <a:ea typeface="Georgia"/>
                <a:cs typeface="Georgia"/>
                <a:sym typeface="Georgia"/>
              </a:rPr>
              <a:t>Robert F. Kennedy</a:t>
            </a:r>
            <a:endParaRPr b="1" sz="1200">
              <a:solidFill>
                <a:srgbClr val="0000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0000FF"/>
                </a:solidFill>
                <a:latin typeface="Georgia"/>
                <a:ea typeface="Georgia"/>
                <a:cs typeface="Georgia"/>
                <a:sym typeface="Georgia"/>
              </a:rPr>
              <a:t>2020-2021 Schedule</a:t>
            </a:r>
            <a:endParaRPr b="1" sz="1200">
              <a:solidFill>
                <a:srgbClr val="0000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  <a:buFont typeface="Georgia"/>
              <a:buChar char="●"/>
            </a:pPr>
            <a:r>
              <a:rPr b="1" lang="en" sz="1200">
                <a:solidFill>
                  <a:srgbClr val="0000FF"/>
                </a:solidFill>
                <a:latin typeface="Georgia"/>
                <a:ea typeface="Georgia"/>
                <a:cs typeface="Georgia"/>
                <a:sym typeface="Georgia"/>
              </a:rPr>
              <a:t>Period 1 MLL/EL Social Studies </a:t>
            </a:r>
            <a:r>
              <a:rPr b="1" lang="en" sz="12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tn4vaeh</a:t>
            </a:r>
            <a:endParaRPr b="1" sz="120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  <a:buFont typeface="Georgia"/>
              <a:buChar char="●"/>
            </a:pPr>
            <a:r>
              <a:rPr b="1" lang="en" sz="1200">
                <a:solidFill>
                  <a:srgbClr val="0000FF"/>
                </a:solidFill>
                <a:latin typeface="Georgia"/>
                <a:ea typeface="Georgia"/>
                <a:cs typeface="Georgia"/>
                <a:sym typeface="Georgia"/>
              </a:rPr>
              <a:t>Period 2 MLL/EL Social Studies (Virtual)</a:t>
            </a:r>
            <a:r>
              <a:rPr b="1" lang="en" sz="12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l76t66m</a:t>
            </a:r>
            <a:endParaRPr b="1" sz="120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  <a:buFont typeface="Georgia"/>
              <a:buChar char="●"/>
            </a:pPr>
            <a:r>
              <a:rPr b="1" lang="en" sz="1200">
                <a:solidFill>
                  <a:srgbClr val="0000FF"/>
                </a:solidFill>
                <a:latin typeface="Georgia"/>
                <a:ea typeface="Georgia"/>
                <a:cs typeface="Georgia"/>
                <a:sym typeface="Georgia"/>
              </a:rPr>
              <a:t>Period 3 MLL/EL Social Studies </a:t>
            </a:r>
            <a:r>
              <a:rPr b="1" lang="en" sz="12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qyk43tr</a:t>
            </a:r>
            <a:endParaRPr b="1" sz="120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  <a:buFont typeface="Georgia"/>
              <a:buChar char="●"/>
            </a:pPr>
            <a:r>
              <a:rPr b="1" lang="en" sz="1200">
                <a:solidFill>
                  <a:srgbClr val="0000FF"/>
                </a:solidFill>
                <a:latin typeface="Georgia"/>
                <a:ea typeface="Georgia"/>
                <a:cs typeface="Georgia"/>
                <a:sym typeface="Georgia"/>
              </a:rPr>
              <a:t>Period 4 MLL/EL Social Studies </a:t>
            </a:r>
            <a:r>
              <a:rPr b="1" lang="en" sz="12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6bvdifb</a:t>
            </a:r>
            <a:endParaRPr b="1" sz="120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  <a:buFont typeface="Georgia"/>
              <a:buChar char="●"/>
            </a:pPr>
            <a:r>
              <a:rPr b="1" lang="en" sz="1200">
                <a:solidFill>
                  <a:srgbClr val="0000FF"/>
                </a:solidFill>
                <a:latin typeface="Georgia"/>
                <a:ea typeface="Georgia"/>
                <a:cs typeface="Georgia"/>
                <a:sym typeface="Georgia"/>
              </a:rPr>
              <a:t>Period 4 MLL/EL Social Studies </a:t>
            </a:r>
            <a:r>
              <a:rPr b="1" lang="en" sz="12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xnopkmy</a:t>
            </a:r>
            <a:endParaRPr b="1" sz="120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0" y="0"/>
            <a:ext cx="4572000" cy="15855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Poppins"/>
                <a:ea typeface="Poppins"/>
                <a:cs typeface="Poppins"/>
                <a:sym typeface="Poppins"/>
              </a:rPr>
              <a:t>Math</a:t>
            </a:r>
            <a:r>
              <a:rPr lang="en" sz="1300">
                <a:latin typeface="Poppins"/>
                <a:ea typeface="Poppins"/>
                <a:cs typeface="Poppins"/>
                <a:sym typeface="Poppins"/>
              </a:rPr>
              <a:t>: Heather Polo</a:t>
            </a:r>
            <a:endParaRPr sz="13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uFill>
                  <a:noFill/>
                </a:uFill>
                <a:latin typeface="Poppins"/>
                <a:ea typeface="Poppins"/>
                <a:cs typeface="Poppins"/>
                <a:sym typeface="Poppins"/>
                <a:hlinkClick r:id="rId5"/>
              </a:rPr>
              <a:t>heather.polo@providenceschools.org</a:t>
            </a:r>
            <a:endParaRPr sz="13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Poppins"/>
                <a:ea typeface="Poppins"/>
                <a:cs typeface="Poppins"/>
                <a:sym typeface="Poppins"/>
              </a:rPr>
              <a:t>401-497-8272</a:t>
            </a:r>
            <a:endParaRPr sz="13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Poppins"/>
                <a:ea typeface="Poppins"/>
                <a:cs typeface="Poppins"/>
                <a:sym typeface="Poppins"/>
              </a:rPr>
              <a:t>Certification: Elementary 1-6 ESL 1-6</a:t>
            </a:r>
            <a:endParaRPr sz="13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Poppins"/>
                <a:ea typeface="Poppins"/>
                <a:cs typeface="Poppins"/>
                <a:sym typeface="Poppins"/>
              </a:rPr>
              <a:t>Google classroom codes:</a:t>
            </a:r>
            <a:endParaRPr sz="13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Poppins"/>
                <a:ea typeface="Poppins"/>
                <a:cs typeface="Poppins"/>
                <a:sym typeface="Poppins"/>
              </a:rPr>
              <a:t>A day:</a:t>
            </a:r>
            <a:r>
              <a:rPr lang="en" sz="1300"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" sz="1300">
                <a:latin typeface="Poppins"/>
                <a:ea typeface="Poppins"/>
                <a:cs typeface="Poppins"/>
                <a:sym typeface="Poppins"/>
              </a:rPr>
              <a:t>3klittc 			</a:t>
            </a:r>
            <a:r>
              <a:rPr b="1" lang="en" sz="1300">
                <a:latin typeface="Poppins"/>
                <a:ea typeface="Poppins"/>
                <a:cs typeface="Poppins"/>
                <a:sym typeface="Poppins"/>
              </a:rPr>
              <a:t>B day</a:t>
            </a:r>
            <a:r>
              <a:rPr lang="en" sz="1300">
                <a:latin typeface="Poppins"/>
                <a:ea typeface="Poppins"/>
                <a:cs typeface="Poppins"/>
                <a:sym typeface="Poppins"/>
              </a:rPr>
              <a:t>: nazpupm    </a:t>
            </a:r>
            <a:endParaRPr sz="13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Poppins"/>
                <a:ea typeface="Poppins"/>
                <a:cs typeface="Poppins"/>
                <a:sym typeface="Poppins"/>
              </a:rPr>
              <a:t>AB day:</a:t>
            </a:r>
            <a:r>
              <a:rPr lang="en" sz="1300">
                <a:latin typeface="Poppins"/>
                <a:ea typeface="Poppins"/>
                <a:cs typeface="Poppins"/>
                <a:sym typeface="Poppins"/>
              </a:rPr>
              <a:t> 262eert   			</a:t>
            </a:r>
            <a:r>
              <a:rPr b="1" lang="en" sz="1300">
                <a:latin typeface="Poppins"/>
                <a:ea typeface="Poppins"/>
                <a:cs typeface="Poppins"/>
                <a:sym typeface="Poppins"/>
              </a:rPr>
              <a:t>Virtual</a:t>
            </a:r>
            <a:r>
              <a:rPr lang="en" sz="1300">
                <a:latin typeface="Poppins"/>
                <a:ea typeface="Poppins"/>
                <a:cs typeface="Poppins"/>
                <a:sym typeface="Poppins"/>
              </a:rPr>
              <a:t>: fbwng42</a:t>
            </a:r>
            <a:endParaRPr sz="13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4740700" y="0"/>
            <a:ext cx="4324200" cy="22473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entury Gothic"/>
                <a:ea typeface="Century Gothic"/>
                <a:cs typeface="Century Gothic"/>
                <a:sym typeface="Century Gothic"/>
              </a:rPr>
              <a:t>English: </a:t>
            </a: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Molly Burke 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latin typeface="Century Gothic"/>
                <a:ea typeface="Century Gothic"/>
                <a:cs typeface="Century Gothic"/>
                <a:sym typeface="Century Gothic"/>
              </a:rPr>
              <a:t>Email</a:t>
            </a:r>
            <a:r>
              <a:rPr b="1" lang="en">
                <a:latin typeface="Century Gothic"/>
                <a:ea typeface="Century Gothic"/>
                <a:cs typeface="Century Gothic"/>
                <a:sym typeface="Century Gothic"/>
              </a:rPr>
              <a:t>: </a:t>
            </a:r>
            <a:r>
              <a:rPr lang="en" sz="1600" u="sng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6"/>
              </a:rPr>
              <a:t>molly.burke@providenceschools.org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(401)218-0716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latin typeface="Century Gothic"/>
                <a:ea typeface="Century Gothic"/>
                <a:cs typeface="Century Gothic"/>
                <a:sym typeface="Century Gothic"/>
              </a:rPr>
              <a:t>Certification</a:t>
            </a: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: Elementary 1-6 </a:t>
            </a:r>
            <a:r>
              <a:rPr lang="en" sz="1600" u="sng">
                <a:latin typeface="Century Gothic"/>
                <a:ea typeface="Century Gothic"/>
                <a:cs typeface="Century Gothic"/>
                <a:sym typeface="Century Gothic"/>
              </a:rPr>
              <a:t>ESL PK-12</a:t>
            </a:r>
            <a:endParaRPr sz="1600" u="sng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latin typeface="Century Gothic"/>
                <a:ea typeface="Century Gothic"/>
                <a:cs typeface="Century Gothic"/>
                <a:sym typeface="Century Gothic"/>
              </a:rPr>
              <a:t>Google Classroom Codes</a:t>
            </a:r>
            <a:r>
              <a:rPr b="1" lang="en">
                <a:latin typeface="Century Gothic"/>
                <a:ea typeface="Century Gothic"/>
                <a:cs typeface="Century Gothic"/>
                <a:sym typeface="Century Gothic"/>
              </a:rPr>
              <a:t>: </a:t>
            </a:r>
            <a:endParaRPr b="1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entury Gothic"/>
                <a:ea typeface="Century Gothic"/>
                <a:cs typeface="Century Gothic"/>
                <a:sym typeface="Century Gothic"/>
              </a:rPr>
              <a:t>Period 1 &amp; 2: wudc6up</a:t>
            </a:r>
            <a:endParaRPr b="1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entury Gothic"/>
                <a:ea typeface="Century Gothic"/>
                <a:cs typeface="Century Gothic"/>
                <a:sym typeface="Century Gothic"/>
              </a:rPr>
              <a:t>Period 3: apvhbtb</a:t>
            </a:r>
            <a:endParaRPr b="1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entury Gothic"/>
                <a:ea typeface="Century Gothic"/>
                <a:cs typeface="Century Gothic"/>
                <a:sym typeface="Century Gothic"/>
              </a:rPr>
              <a:t>Period 5: hhceeuv</a:t>
            </a:r>
            <a:endParaRPr b="1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entury Gothic"/>
                <a:ea typeface="Century Gothic"/>
                <a:cs typeface="Century Gothic"/>
                <a:sym typeface="Century Gothic"/>
              </a:rPr>
              <a:t>Period 6: x6it6ha</a:t>
            </a:r>
            <a:endParaRPr b="1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-6075" y="1738050"/>
            <a:ext cx="4572000" cy="4311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entury Gothic"/>
                <a:ea typeface="Century Gothic"/>
                <a:cs typeface="Century Gothic"/>
                <a:sym typeface="Century Gothic"/>
              </a:rPr>
              <a:t>Link for Ms. Tortolani’s Science Class </a:t>
            </a:r>
            <a:r>
              <a:rPr b="1" lang="en" sz="1600" u="sng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7"/>
              </a:rPr>
              <a:t>HERE</a:t>
            </a:r>
            <a:endParaRPr b="1" sz="16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